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aleway"/>
      <p:regular r:id="rId13"/>
      <p:bold r:id="rId14"/>
      <p:italic r:id="rId15"/>
      <p:boldItalic r:id="rId16"/>
    </p:embeddedFont>
    <p:embeddedFont>
      <p:font typeface="Roboto"/>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font" Target="fonts/Raleway-regular.fntdata"/><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italic.fntdata"/><Relationship Id="rId14" Type="http://schemas.openxmlformats.org/officeDocument/2006/relationships/font" Target="fonts/Raleway-bold.fntdata"/><Relationship Id="rId17" Type="http://schemas.openxmlformats.org/officeDocument/2006/relationships/font" Target="fonts/Roboto-regular.fntdata"/><Relationship Id="rId16" Type="http://schemas.openxmlformats.org/officeDocument/2006/relationships/font" Target="fonts/Raleway-boldItalic.fntdata"/><Relationship Id="rId5" Type="http://schemas.openxmlformats.org/officeDocument/2006/relationships/notesMaster" Target="notesMasters/notesMaster1.xml"/><Relationship Id="rId19" Type="http://schemas.openxmlformats.org/officeDocument/2006/relationships/font" Target="fonts/Roboto-italic.fntdata"/><Relationship Id="rId6" Type="http://schemas.openxmlformats.org/officeDocument/2006/relationships/slide" Target="slides/slide1.xml"/><Relationship Id="rId18"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b491c0010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b491c0010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b491c0010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b491c0010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b491c00105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b491c00105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hyperlink" Target="https://www.cloudways.com/blog/add-free-ssl-certificate-to-wordpress-website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data-flair.training/blogs/machine-learning-project-idea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sp>
        <p:nvSpPr>
          <p:cNvPr id="136" name="Google Shape;136;p17"/>
          <p:cNvSpPr txBox="1"/>
          <p:nvPr>
            <p:ph type="ctrTitle"/>
          </p:nvPr>
        </p:nvSpPr>
        <p:spPr>
          <a:xfrm>
            <a:off x="729450" y="1322450"/>
            <a:ext cx="3787800" cy="163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t>Problem Statement</a:t>
            </a:r>
            <a:endParaRPr sz="4200"/>
          </a:p>
        </p:txBody>
      </p:sp>
      <p:sp>
        <p:nvSpPr>
          <p:cNvPr id="137" name="Google Shape;137;p17"/>
          <p:cNvSpPr txBox="1"/>
          <p:nvPr/>
        </p:nvSpPr>
        <p:spPr>
          <a:xfrm>
            <a:off x="5256900" y="1801675"/>
            <a:ext cx="3315000" cy="17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500">
                <a:latin typeface="Lato"/>
                <a:ea typeface="Lato"/>
                <a:cs typeface="Lato"/>
                <a:sym typeface="Lato"/>
              </a:rPr>
              <a:t>Credit-Card Processing</a:t>
            </a:r>
            <a:endParaRPr b="1" sz="45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8"/>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4400">
                <a:solidFill>
                  <a:srgbClr val="FFFFFF"/>
                </a:solidFill>
                <a:latin typeface="Arial"/>
                <a:ea typeface="Arial"/>
                <a:cs typeface="Arial"/>
                <a:sym typeface="Arial"/>
              </a:rPr>
              <a:t>Problems faced</a:t>
            </a:r>
            <a:endParaRPr sz="4400">
              <a:solidFill>
                <a:srgbClr val="FFFFFF"/>
              </a:solidFill>
            </a:endParaRPr>
          </a:p>
        </p:txBody>
      </p:sp>
      <p:sp>
        <p:nvSpPr>
          <p:cNvPr id="143" name="Google Shape;143;p18"/>
          <p:cNvSpPr txBox="1"/>
          <p:nvPr>
            <p:ph idx="2" type="body"/>
          </p:nvPr>
        </p:nvSpPr>
        <p:spPr>
          <a:xfrm>
            <a:off x="4676925" y="266625"/>
            <a:ext cx="4288200" cy="479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rPr>
              <a:t>Credit card theft :-</a:t>
            </a:r>
            <a:endParaRPr b="1" sz="1600">
              <a:solidFill>
                <a:schemeClr val="dk1"/>
              </a:solidFill>
            </a:endParaRPr>
          </a:p>
          <a:p>
            <a:pPr indent="0" lvl="0" marL="0" rtl="0" algn="l">
              <a:spcBef>
                <a:spcPts val="1000"/>
              </a:spcBef>
              <a:spcAft>
                <a:spcPts val="0"/>
              </a:spcAft>
              <a:buNone/>
            </a:pPr>
            <a:r>
              <a:rPr lang="en" sz="1200">
                <a:solidFill>
                  <a:srgbClr val="000000"/>
                </a:solidFill>
                <a:latin typeface="Malgun Gothic"/>
                <a:ea typeface="Malgun Gothic"/>
                <a:cs typeface="Malgun Gothic"/>
                <a:sym typeface="Malgun Gothic"/>
              </a:rPr>
              <a:t>According 2018 analysis, Hackers had stolen 14 million credit cards. Whenever, the user is making the payments, the hackers are able to hack the details of the credit card users. So, the Online Store should ensure that there should be online security tools during Credit-card processing.</a:t>
            </a:r>
            <a:endParaRPr sz="1200">
              <a:solidFill>
                <a:srgbClr val="000000"/>
              </a:solidFill>
              <a:latin typeface="Malgun Gothic"/>
              <a:ea typeface="Malgun Gothic"/>
              <a:cs typeface="Malgun Gothic"/>
              <a:sym typeface="Malgun Gothic"/>
            </a:endParaRPr>
          </a:p>
          <a:p>
            <a:pPr indent="0" lvl="0" marL="0" rtl="0" algn="l">
              <a:spcBef>
                <a:spcPts val="1600"/>
              </a:spcBef>
              <a:spcAft>
                <a:spcPts val="0"/>
              </a:spcAft>
              <a:buNone/>
            </a:pPr>
            <a:r>
              <a:rPr b="1" lang="en" sz="1600">
                <a:solidFill>
                  <a:schemeClr val="dk1"/>
                </a:solidFill>
                <a:latin typeface="Arial"/>
                <a:ea typeface="Arial"/>
                <a:cs typeface="Arial"/>
                <a:sym typeface="Arial"/>
              </a:rPr>
              <a:t>Unauthorized Transaction’s :-</a:t>
            </a:r>
            <a:endParaRPr b="1" sz="1600">
              <a:solidFill>
                <a:schemeClr val="dk1"/>
              </a:solidFill>
              <a:latin typeface="Arial"/>
              <a:ea typeface="Arial"/>
              <a:cs typeface="Arial"/>
              <a:sym typeface="Arial"/>
            </a:endParaRPr>
          </a:p>
          <a:p>
            <a:pPr indent="0" lvl="0" marL="0" rtl="0" algn="l">
              <a:lnSpc>
                <a:spcPct val="110000"/>
              </a:lnSpc>
              <a:spcBef>
                <a:spcPts val="1600"/>
              </a:spcBef>
              <a:spcAft>
                <a:spcPts val="0"/>
              </a:spcAft>
              <a:buNone/>
            </a:pPr>
            <a:r>
              <a:rPr lang="en" sz="1200">
                <a:solidFill>
                  <a:srgbClr val="000000"/>
                </a:solidFill>
                <a:latin typeface="Malgun Gothic"/>
                <a:ea typeface="Malgun Gothic"/>
                <a:cs typeface="Malgun Gothic"/>
                <a:sym typeface="Malgun Gothic"/>
              </a:rPr>
              <a:t>An unauthorized transaction is any transaction that you didn’t make and you didn’t permit anyone else to make.</a:t>
            </a:r>
            <a:r>
              <a:rPr lang="en" sz="1200">
                <a:solidFill>
                  <a:srgbClr val="000000"/>
                </a:solidFill>
                <a:latin typeface="Arial"/>
                <a:ea typeface="Arial"/>
                <a:cs typeface="Arial"/>
                <a:sym typeface="Arial"/>
              </a:rPr>
              <a:t> </a:t>
            </a:r>
            <a:r>
              <a:rPr lang="en" sz="1200">
                <a:solidFill>
                  <a:srgbClr val="000000"/>
                </a:solidFill>
                <a:latin typeface="Malgun Gothic"/>
                <a:ea typeface="Malgun Gothic"/>
                <a:cs typeface="Malgun Gothic"/>
                <a:sym typeface="Malgun Gothic"/>
              </a:rPr>
              <a:t>Unauthorized transactions could be made by someone you don’t know, who finds or steals your card or your account information. Or they could be made by someone you know but who didn’t have your permission to use the card.</a:t>
            </a:r>
            <a:endParaRPr sz="1200">
              <a:solidFill>
                <a:srgbClr val="000000"/>
              </a:solidFill>
              <a:latin typeface="Malgun Gothic"/>
              <a:ea typeface="Malgun Gothic"/>
              <a:cs typeface="Malgun Gothic"/>
              <a:sym typeface="Malgun Gothic"/>
            </a:endParaRPr>
          </a:p>
          <a:p>
            <a:pPr indent="0" lvl="0" marL="0" rtl="0" algn="l">
              <a:spcBef>
                <a:spcPts val="0"/>
              </a:spcBef>
              <a:spcAft>
                <a:spcPts val="0"/>
              </a:spcAft>
              <a:buNone/>
            </a:pPr>
            <a:r>
              <a:rPr lang="en" sz="1200">
                <a:solidFill>
                  <a:srgbClr val="000000"/>
                </a:solidFill>
                <a:latin typeface="Arial"/>
                <a:ea typeface="Arial"/>
                <a:cs typeface="Arial"/>
                <a:sym typeface="Arial"/>
              </a:rPr>
              <a:t>             </a:t>
            </a:r>
            <a:r>
              <a:rPr lang="en" sz="1200">
                <a:solidFill>
                  <a:srgbClr val="000000"/>
                </a:solidFill>
                <a:latin typeface="Malgun Gothic"/>
                <a:ea typeface="Malgun Gothic"/>
                <a:cs typeface="Malgun Gothic"/>
                <a:sym typeface="Malgun Gothic"/>
              </a:rPr>
              <a:t>You will not have to pay for any unauthorized charges (purchases you didn’t make or permit someone else to make) made using your credit card after you have notified the card issuer.</a:t>
            </a:r>
            <a:r>
              <a:rPr lang="en" sz="1800">
                <a:solidFill>
                  <a:srgbClr val="000000"/>
                </a:solidFill>
                <a:latin typeface="Malgun Gothic"/>
                <a:ea typeface="Malgun Gothic"/>
                <a:cs typeface="Malgun Gothic"/>
                <a:sym typeface="Malgun Gothic"/>
              </a:rPr>
              <a:t> </a:t>
            </a:r>
            <a:endParaRPr b="1" sz="1200">
              <a:solidFill>
                <a:srgbClr val="000000"/>
              </a:solidFill>
              <a:latin typeface="Arial"/>
              <a:ea typeface="Arial"/>
              <a:cs typeface="Arial"/>
              <a:sym typeface="Arial"/>
            </a:endParaRPr>
          </a:p>
          <a:p>
            <a:pPr indent="0" lvl="0" marL="0" rtl="0" algn="l">
              <a:spcBef>
                <a:spcPts val="1600"/>
              </a:spcBef>
              <a:spcAft>
                <a:spcPts val="0"/>
              </a:spcAft>
              <a:buNone/>
            </a:pPr>
            <a:r>
              <a:t/>
            </a:r>
            <a:endParaRPr sz="1200">
              <a:solidFill>
                <a:srgbClr val="000000"/>
              </a:solidFill>
              <a:latin typeface="Malgun Gothic"/>
              <a:ea typeface="Malgun Gothic"/>
              <a:cs typeface="Malgun Gothic"/>
              <a:sym typeface="Malgun Gothic"/>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500"/>
              <a:t>Solution</a:t>
            </a:r>
            <a:endParaRPr sz="4500"/>
          </a:p>
        </p:txBody>
      </p:sp>
      <p:sp>
        <p:nvSpPr>
          <p:cNvPr id="149" name="Google Shape;149;p19"/>
          <p:cNvSpPr txBox="1"/>
          <p:nvPr>
            <p:ph idx="2" type="body"/>
          </p:nvPr>
        </p:nvSpPr>
        <p:spPr>
          <a:xfrm>
            <a:off x="4632475" y="1066475"/>
            <a:ext cx="4421400" cy="3255000"/>
          </a:xfrm>
          <a:prstGeom prst="rect">
            <a:avLst/>
          </a:prstGeom>
        </p:spPr>
        <p:txBody>
          <a:bodyPr anchorCtr="0" anchor="t" bIns="91425" lIns="91425" spcFirstLastPara="1" rIns="91425" wrap="square" tIns="91425">
            <a:noAutofit/>
          </a:bodyPr>
          <a:lstStyle/>
          <a:p>
            <a:pPr indent="0" lvl="0" marL="0" rtl="0" algn="l">
              <a:lnSpc>
                <a:spcPct val="110000"/>
              </a:lnSpc>
              <a:spcBef>
                <a:spcPts val="900"/>
              </a:spcBef>
              <a:spcAft>
                <a:spcPts val="0"/>
              </a:spcAft>
              <a:buNone/>
            </a:pPr>
            <a:r>
              <a:rPr lang="en" sz="1600">
                <a:solidFill>
                  <a:srgbClr val="000000"/>
                </a:solidFill>
                <a:latin typeface="Malgun Gothic"/>
                <a:ea typeface="Malgun Gothic"/>
                <a:cs typeface="Malgun Gothic"/>
                <a:sym typeface="Malgun Gothic"/>
              </a:rPr>
              <a:t>1.  Use end-to-end encryption with SSL certificate. You can easily get an </a:t>
            </a:r>
            <a:r>
              <a:rPr lang="en" sz="1600" u="sng">
                <a:solidFill>
                  <a:srgbClr val="000000"/>
                </a:solidFill>
                <a:latin typeface="Malgun Gothic"/>
                <a:ea typeface="Malgun Gothic"/>
                <a:cs typeface="Malgun Gothic"/>
                <a:sym typeface="Malgun Gothic"/>
                <a:hlinkClick r:id="rId3">
                  <a:extLst>
                    <a:ext uri="{A12FA001-AC4F-418D-AE19-62706E023703}">
                      <ahyp:hlinkClr val="tx"/>
                    </a:ext>
                  </a:extLst>
                </a:hlinkClick>
              </a:rPr>
              <a:t>SSL certificate if you are on Cloudways</a:t>
            </a:r>
            <a:r>
              <a:rPr lang="en" sz="1600">
                <a:solidFill>
                  <a:srgbClr val="000000"/>
                </a:solidFill>
                <a:latin typeface="Malgun Gothic"/>
                <a:ea typeface="Malgun Gothic"/>
                <a:cs typeface="Malgun Gothic"/>
                <a:sym typeface="Malgun Gothic"/>
              </a:rPr>
              <a:t> for FREE.</a:t>
            </a:r>
            <a:endParaRPr sz="1600">
              <a:solidFill>
                <a:srgbClr val="000000"/>
              </a:solidFill>
              <a:latin typeface="Malgun Gothic"/>
              <a:ea typeface="Malgun Gothic"/>
              <a:cs typeface="Malgun Gothic"/>
              <a:sym typeface="Malgun Gothic"/>
            </a:endParaRPr>
          </a:p>
          <a:p>
            <a:pPr indent="0" lvl="0" marL="0" rtl="0" algn="l">
              <a:lnSpc>
                <a:spcPct val="110000"/>
              </a:lnSpc>
              <a:spcBef>
                <a:spcPts val="900"/>
              </a:spcBef>
              <a:spcAft>
                <a:spcPts val="0"/>
              </a:spcAft>
              <a:buNone/>
            </a:pPr>
            <a:r>
              <a:rPr lang="en" sz="1600">
                <a:solidFill>
                  <a:srgbClr val="000000"/>
                </a:solidFill>
                <a:latin typeface="Malgun Gothic"/>
                <a:ea typeface="Malgun Gothic"/>
                <a:cs typeface="Malgun Gothic"/>
                <a:sym typeface="Malgun Gothic"/>
              </a:rPr>
              <a:t>2. When the credit-card is hacked, we get a message directly to user and bank, so that the card is blocked.</a:t>
            </a:r>
            <a:endParaRPr sz="1600">
              <a:solidFill>
                <a:srgbClr val="000000"/>
              </a:solidFill>
              <a:latin typeface="Malgun Gothic"/>
              <a:ea typeface="Malgun Gothic"/>
              <a:cs typeface="Malgun Gothic"/>
              <a:sym typeface="Malgun Gothic"/>
            </a:endParaRPr>
          </a:p>
          <a:p>
            <a:pPr indent="0" lvl="0" marL="0" rtl="0" algn="l">
              <a:lnSpc>
                <a:spcPct val="110000"/>
              </a:lnSpc>
              <a:spcBef>
                <a:spcPts val="900"/>
              </a:spcBef>
              <a:spcAft>
                <a:spcPts val="0"/>
              </a:spcAft>
              <a:buNone/>
            </a:pPr>
            <a:r>
              <a:rPr lang="en" sz="1600">
                <a:solidFill>
                  <a:srgbClr val="000000"/>
                </a:solidFill>
                <a:latin typeface="Malgun Gothic"/>
                <a:ea typeface="Malgun Gothic"/>
                <a:cs typeface="Malgun Gothic"/>
                <a:sym typeface="Malgun Gothic"/>
              </a:rPr>
              <a:t>3. Reviewing statements each month.</a:t>
            </a:r>
            <a:endParaRPr sz="1600">
              <a:solidFill>
                <a:srgbClr val="000000"/>
              </a:solidFill>
              <a:latin typeface="Malgun Gothic"/>
              <a:ea typeface="Malgun Gothic"/>
              <a:cs typeface="Malgun Gothic"/>
              <a:sym typeface="Malgun Gothic"/>
            </a:endParaRPr>
          </a:p>
          <a:p>
            <a:pPr indent="0" lvl="0" marL="0" rtl="0" algn="l">
              <a:lnSpc>
                <a:spcPct val="110000"/>
              </a:lnSpc>
              <a:spcBef>
                <a:spcPts val="900"/>
              </a:spcBef>
              <a:spcAft>
                <a:spcPts val="0"/>
              </a:spcAft>
              <a:buNone/>
            </a:pPr>
            <a:r>
              <a:rPr lang="en" sz="1600">
                <a:solidFill>
                  <a:srgbClr val="000000"/>
                </a:solidFill>
                <a:latin typeface="Malgun Gothic"/>
                <a:ea typeface="Malgun Gothic"/>
                <a:cs typeface="Malgun Gothic"/>
                <a:sym typeface="Malgun Gothic"/>
              </a:rPr>
              <a:t>4. .Setting up fraud alerts with major credit reporting agencies.</a:t>
            </a:r>
            <a:endParaRPr sz="1600">
              <a:solidFill>
                <a:srgbClr val="000000"/>
              </a:solidFill>
              <a:latin typeface="Malgun Gothic"/>
              <a:ea typeface="Malgun Gothic"/>
              <a:cs typeface="Malgun Gothic"/>
              <a:sym typeface="Malgun Gothic"/>
            </a:endParaRPr>
          </a:p>
          <a:p>
            <a:pPr indent="0" lvl="0" marL="0" rtl="0" algn="l">
              <a:lnSpc>
                <a:spcPct val="115000"/>
              </a:lnSpc>
              <a:spcBef>
                <a:spcPts val="0"/>
              </a:spcBef>
              <a:spcAft>
                <a:spcPts val="1600"/>
              </a:spcAft>
              <a:buNone/>
            </a:pPr>
            <a:r>
              <a:t/>
            </a:r>
            <a:endParaRPr b="1" sz="16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55" name="Google Shape;155;p2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hlink"/>
                </a:solidFill>
                <a:hlinkClick r:id="rId3"/>
              </a:rPr>
              <a:t>https://data-flair.training/blogs/machine-learning-project-ideas/</a:t>
            </a:r>
            <a:r>
              <a:rPr lang="en" sz="1500">
                <a:solidFill>
                  <a:schemeClr val="accent5"/>
                </a:solidFill>
              </a:rPr>
              <a:t> - Machine Learning Project</a:t>
            </a:r>
            <a:endParaRPr sz="1500">
              <a:solidFill>
                <a:schemeClr val="accent5"/>
              </a:solidFill>
            </a:endParaRPr>
          </a:p>
          <a:p>
            <a:pPr indent="0" lvl="0" marL="0" rtl="0" algn="l">
              <a:spcBef>
                <a:spcPts val="1000"/>
              </a:spcBef>
              <a:spcAft>
                <a:spcPts val="1000"/>
              </a:spcAft>
              <a:buNone/>
            </a:pPr>
            <a:r>
              <a:rPr lang="en" sz="1500">
                <a:solidFill>
                  <a:schemeClr val="accent5"/>
                </a:solidFill>
              </a:rPr>
              <a:t>https://www.vidyarthiplus.com/vp/attachment.php?aid=24324</a:t>
            </a:r>
            <a:endParaRPr sz="1500">
              <a:solidFill>
                <a:schemeClr val="accent5"/>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descr="Open Chromebook laptop computer" id="160" name="Google Shape;160;p21"/>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sp>
        <p:nvSpPr>
          <p:cNvPr id="161" name="Google Shape;161;p21"/>
          <p:cNvSpPr txBox="1"/>
          <p:nvPr>
            <p:ph type="ctrTitle"/>
          </p:nvPr>
        </p:nvSpPr>
        <p:spPr>
          <a:xfrm>
            <a:off x="729450" y="1322450"/>
            <a:ext cx="3787800" cy="163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t>Problem Statement - 2</a:t>
            </a:r>
            <a:endParaRPr sz="4200"/>
          </a:p>
        </p:txBody>
      </p:sp>
      <p:sp>
        <p:nvSpPr>
          <p:cNvPr id="162" name="Google Shape;162;p21"/>
          <p:cNvSpPr txBox="1"/>
          <p:nvPr/>
        </p:nvSpPr>
        <p:spPr>
          <a:xfrm>
            <a:off x="5256900" y="1801675"/>
            <a:ext cx="3315000" cy="17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500">
                <a:latin typeface="Lato"/>
                <a:ea typeface="Lato"/>
                <a:cs typeface="Lato"/>
                <a:sym typeface="Lato"/>
              </a:rPr>
              <a:t>Parcel Delivery</a:t>
            </a:r>
            <a:endParaRPr b="1" sz="45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4400">
                <a:solidFill>
                  <a:srgbClr val="FFFFFF"/>
                </a:solidFill>
                <a:latin typeface="Arial"/>
                <a:ea typeface="Arial"/>
                <a:cs typeface="Arial"/>
                <a:sym typeface="Arial"/>
              </a:rPr>
              <a:t>Problems faced</a:t>
            </a:r>
            <a:endParaRPr sz="4400">
              <a:solidFill>
                <a:srgbClr val="FFFFFF"/>
              </a:solidFill>
            </a:endParaRPr>
          </a:p>
        </p:txBody>
      </p:sp>
      <p:sp>
        <p:nvSpPr>
          <p:cNvPr id="168" name="Google Shape;168;p22"/>
          <p:cNvSpPr txBox="1"/>
          <p:nvPr>
            <p:ph idx="2" type="body"/>
          </p:nvPr>
        </p:nvSpPr>
        <p:spPr>
          <a:xfrm>
            <a:off x="4676925" y="1222000"/>
            <a:ext cx="4288200" cy="24996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Arial"/>
              <a:buAutoNum type="arabicPeriod"/>
            </a:pPr>
            <a:r>
              <a:rPr b="1" lang="en" sz="2000">
                <a:solidFill>
                  <a:schemeClr val="dk1"/>
                </a:solidFill>
                <a:latin typeface="Arial"/>
                <a:ea typeface="Arial"/>
                <a:cs typeface="Arial"/>
                <a:sym typeface="Arial"/>
              </a:rPr>
              <a:t>No proof for the damage of the parcel.</a:t>
            </a:r>
            <a:endParaRPr b="1" sz="2000">
              <a:solidFill>
                <a:schemeClr val="dk1"/>
              </a:solidFill>
              <a:latin typeface="Arial"/>
              <a:ea typeface="Arial"/>
              <a:cs typeface="Arial"/>
              <a:sym typeface="Arial"/>
            </a:endParaRPr>
          </a:p>
          <a:p>
            <a:pPr indent="-355600" lvl="0" marL="457200" rtl="0" algn="l">
              <a:spcBef>
                <a:spcPts val="0"/>
              </a:spcBef>
              <a:spcAft>
                <a:spcPts val="0"/>
              </a:spcAft>
              <a:buClr>
                <a:schemeClr val="dk1"/>
              </a:buClr>
              <a:buSzPts val="2000"/>
              <a:buFont typeface="Arial"/>
              <a:buAutoNum type="arabicPeriod"/>
            </a:pPr>
            <a:r>
              <a:rPr b="1" lang="en" sz="2000">
                <a:solidFill>
                  <a:schemeClr val="dk1"/>
                </a:solidFill>
                <a:latin typeface="Arial"/>
                <a:ea typeface="Arial"/>
                <a:cs typeface="Arial"/>
                <a:sym typeface="Arial"/>
              </a:rPr>
              <a:t>Tracking number is  inaccurate or not working.</a:t>
            </a:r>
            <a:endParaRPr b="1" sz="2000">
              <a:solidFill>
                <a:schemeClr val="dk1"/>
              </a:solidFill>
              <a:latin typeface="Arial"/>
              <a:ea typeface="Arial"/>
              <a:cs typeface="Arial"/>
              <a:sym typeface="Arial"/>
            </a:endParaRPr>
          </a:p>
          <a:p>
            <a:pPr indent="-355600" lvl="0" marL="457200" rtl="0" algn="l">
              <a:spcBef>
                <a:spcPts val="0"/>
              </a:spcBef>
              <a:spcAft>
                <a:spcPts val="0"/>
              </a:spcAft>
              <a:buClr>
                <a:schemeClr val="dk1"/>
              </a:buClr>
              <a:buSzPts val="2000"/>
              <a:buFont typeface="Arial"/>
              <a:buAutoNum type="arabicPeriod"/>
            </a:pPr>
            <a:r>
              <a:rPr b="1" lang="en" sz="2000">
                <a:solidFill>
                  <a:schemeClr val="dk1"/>
                </a:solidFill>
                <a:latin typeface="Arial"/>
                <a:ea typeface="Arial"/>
                <a:cs typeface="Arial"/>
                <a:sym typeface="Arial"/>
              </a:rPr>
              <a:t>Customer feedback is not available.</a:t>
            </a:r>
            <a:endParaRPr b="1" sz="2000">
              <a:solidFill>
                <a:schemeClr val="dk1"/>
              </a:solidFill>
              <a:latin typeface="Arial"/>
              <a:ea typeface="Arial"/>
              <a:cs typeface="Arial"/>
              <a:sym typeface="Arial"/>
            </a:endParaRPr>
          </a:p>
          <a:p>
            <a:pPr indent="0" lvl="0" marL="457200" rtl="0" algn="l">
              <a:spcBef>
                <a:spcPts val="1600"/>
              </a:spcBef>
              <a:spcAft>
                <a:spcPts val="1600"/>
              </a:spcAft>
              <a:buNone/>
            </a:pPr>
            <a:r>
              <a:t/>
            </a:r>
            <a:endParaRPr b="1" sz="1400">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500"/>
              <a:t>Solution</a:t>
            </a:r>
            <a:endParaRPr sz="4500"/>
          </a:p>
        </p:txBody>
      </p:sp>
      <p:sp>
        <p:nvSpPr>
          <p:cNvPr id="174" name="Google Shape;174;p23"/>
          <p:cNvSpPr txBox="1"/>
          <p:nvPr>
            <p:ph idx="2" type="body"/>
          </p:nvPr>
        </p:nvSpPr>
        <p:spPr>
          <a:xfrm>
            <a:off x="4632475" y="566575"/>
            <a:ext cx="4421400" cy="4132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400">
                <a:solidFill>
                  <a:schemeClr val="dk1"/>
                </a:solidFill>
              </a:rPr>
              <a:t>Proof of Delivery:-</a:t>
            </a:r>
            <a:endParaRPr b="1" sz="1400">
              <a:solidFill>
                <a:schemeClr val="dk1"/>
              </a:solidFill>
            </a:endParaRPr>
          </a:p>
          <a:p>
            <a:pPr indent="0" lvl="0" marL="0" rtl="0" algn="l">
              <a:lnSpc>
                <a:spcPct val="115000"/>
              </a:lnSpc>
              <a:spcBef>
                <a:spcPts val="1600"/>
              </a:spcBef>
              <a:spcAft>
                <a:spcPts val="0"/>
              </a:spcAft>
              <a:buNone/>
            </a:pPr>
            <a:r>
              <a:rPr lang="en" sz="1200">
                <a:solidFill>
                  <a:srgbClr val="202124"/>
                </a:solidFill>
                <a:highlight>
                  <a:srgbClr val="FFFFFF"/>
                </a:highlight>
                <a:latin typeface="Roboto"/>
                <a:ea typeface="Roboto"/>
                <a:cs typeface="Roboto"/>
                <a:sym typeface="Roboto"/>
              </a:rPr>
              <a:t>Proof of delivery is a very essential feature that you must include in your on-demand parcel delivery solution. In this the delivery agent clicks the picture of the item while collecting the package from the sender.</a:t>
            </a:r>
            <a:endParaRPr sz="1200">
              <a:solidFill>
                <a:srgbClr val="202124"/>
              </a:solidFill>
              <a:highlight>
                <a:srgbClr val="FFFFFF"/>
              </a:highlight>
              <a:latin typeface="Roboto"/>
              <a:ea typeface="Roboto"/>
              <a:cs typeface="Roboto"/>
              <a:sym typeface="Roboto"/>
            </a:endParaRPr>
          </a:p>
          <a:p>
            <a:pPr indent="0" lvl="0" marL="0" rtl="0" algn="l">
              <a:lnSpc>
                <a:spcPct val="115000"/>
              </a:lnSpc>
              <a:spcBef>
                <a:spcPts val="1600"/>
              </a:spcBef>
              <a:spcAft>
                <a:spcPts val="0"/>
              </a:spcAft>
              <a:buNone/>
            </a:pPr>
            <a:r>
              <a:rPr b="1" lang="en" sz="1400">
                <a:solidFill>
                  <a:schemeClr val="dk1"/>
                </a:solidFill>
                <a:latin typeface="Arial"/>
                <a:ea typeface="Arial"/>
                <a:cs typeface="Arial"/>
                <a:sym typeface="Arial"/>
              </a:rPr>
              <a:t>Tracking:-</a:t>
            </a:r>
            <a:endParaRPr b="1" sz="1400">
              <a:solidFill>
                <a:schemeClr val="dk1"/>
              </a:solidFill>
              <a:latin typeface="Arial"/>
              <a:ea typeface="Arial"/>
              <a:cs typeface="Arial"/>
              <a:sym typeface="Arial"/>
            </a:endParaRPr>
          </a:p>
          <a:p>
            <a:pPr indent="0" lvl="0" marL="0" rtl="0" algn="l">
              <a:lnSpc>
                <a:spcPct val="115000"/>
              </a:lnSpc>
              <a:spcBef>
                <a:spcPts val="1600"/>
              </a:spcBef>
              <a:spcAft>
                <a:spcPts val="0"/>
              </a:spcAft>
              <a:buNone/>
            </a:pPr>
            <a:r>
              <a:rPr lang="en" sz="1200">
                <a:solidFill>
                  <a:srgbClr val="000000"/>
                </a:solidFill>
                <a:latin typeface="Arial"/>
                <a:ea typeface="Arial"/>
                <a:cs typeface="Arial"/>
                <a:sym typeface="Arial"/>
              </a:rPr>
              <a:t>We should be providing some sensors, it should be able to locate the </a:t>
            </a:r>
            <a:r>
              <a:rPr lang="en" sz="1200">
                <a:solidFill>
                  <a:srgbClr val="000000"/>
                </a:solidFill>
                <a:latin typeface="Arial"/>
                <a:ea typeface="Arial"/>
                <a:cs typeface="Arial"/>
                <a:sym typeface="Arial"/>
              </a:rPr>
              <a:t>exact</a:t>
            </a:r>
            <a:r>
              <a:rPr lang="en" sz="1200">
                <a:solidFill>
                  <a:srgbClr val="000000"/>
                </a:solidFill>
                <a:latin typeface="Arial"/>
                <a:ea typeface="Arial"/>
                <a:cs typeface="Arial"/>
                <a:sym typeface="Arial"/>
              </a:rPr>
              <a:t> location of the parcel and the message should be sent to both sender and receiver regarding the parcel status.</a:t>
            </a:r>
            <a:endParaRPr sz="1200">
              <a:solidFill>
                <a:srgbClr val="000000"/>
              </a:solidFill>
              <a:latin typeface="Arial"/>
              <a:ea typeface="Arial"/>
              <a:cs typeface="Arial"/>
              <a:sym typeface="Arial"/>
            </a:endParaRPr>
          </a:p>
          <a:p>
            <a:pPr indent="0" lvl="0" marL="0" rtl="0" algn="l">
              <a:lnSpc>
                <a:spcPct val="115000"/>
              </a:lnSpc>
              <a:spcBef>
                <a:spcPts val="1600"/>
              </a:spcBef>
              <a:spcAft>
                <a:spcPts val="0"/>
              </a:spcAft>
              <a:buNone/>
            </a:pPr>
            <a:r>
              <a:rPr b="1" lang="en" sz="1400">
                <a:solidFill>
                  <a:schemeClr val="dk1"/>
                </a:solidFill>
                <a:highlight>
                  <a:srgbClr val="FFFFFF"/>
                </a:highlight>
                <a:latin typeface="Roboto"/>
                <a:ea typeface="Roboto"/>
                <a:cs typeface="Roboto"/>
                <a:sym typeface="Roboto"/>
              </a:rPr>
              <a:t>Feedback:-</a:t>
            </a:r>
            <a:endParaRPr b="1" sz="1400">
              <a:solidFill>
                <a:schemeClr val="dk1"/>
              </a:solidFill>
              <a:highlight>
                <a:srgbClr val="FFFFFF"/>
              </a:highlight>
              <a:latin typeface="Roboto"/>
              <a:ea typeface="Roboto"/>
              <a:cs typeface="Roboto"/>
              <a:sym typeface="Roboto"/>
            </a:endParaRPr>
          </a:p>
          <a:p>
            <a:pPr indent="0" lvl="0" marL="0" rtl="0" algn="l">
              <a:lnSpc>
                <a:spcPct val="115000"/>
              </a:lnSpc>
              <a:spcBef>
                <a:spcPts val="1600"/>
              </a:spcBef>
              <a:spcAft>
                <a:spcPts val="0"/>
              </a:spcAft>
              <a:buNone/>
            </a:pPr>
            <a:r>
              <a:rPr lang="en" sz="1200">
                <a:solidFill>
                  <a:srgbClr val="000000"/>
                </a:solidFill>
                <a:highlight>
                  <a:srgbClr val="FFFFFF"/>
                </a:highlight>
                <a:latin typeface="Roboto"/>
                <a:ea typeface="Roboto"/>
                <a:cs typeface="Roboto"/>
                <a:sym typeface="Roboto"/>
              </a:rPr>
              <a:t>We should be having well </a:t>
            </a:r>
            <a:r>
              <a:rPr lang="en" sz="1200">
                <a:solidFill>
                  <a:srgbClr val="000000"/>
                </a:solidFill>
                <a:highlight>
                  <a:srgbClr val="FFFFFF"/>
                </a:highlight>
                <a:latin typeface="Roboto"/>
                <a:ea typeface="Roboto"/>
                <a:cs typeface="Roboto"/>
                <a:sym typeface="Roboto"/>
              </a:rPr>
              <a:t>communication</a:t>
            </a:r>
            <a:r>
              <a:rPr lang="en" sz="1200">
                <a:solidFill>
                  <a:srgbClr val="000000"/>
                </a:solidFill>
                <a:highlight>
                  <a:srgbClr val="FFFFFF"/>
                </a:highlight>
                <a:latin typeface="Roboto"/>
                <a:ea typeface="Roboto"/>
                <a:cs typeface="Roboto"/>
                <a:sym typeface="Roboto"/>
              </a:rPr>
              <a:t> system for providing the feedback from both sender and receiver.</a:t>
            </a:r>
            <a:endParaRPr sz="1200">
              <a:solidFill>
                <a:srgbClr val="000000"/>
              </a:solidFill>
              <a:highlight>
                <a:srgbClr val="FFFFFF"/>
              </a:highlight>
              <a:latin typeface="Roboto"/>
              <a:ea typeface="Roboto"/>
              <a:cs typeface="Roboto"/>
              <a:sym typeface="Roboto"/>
            </a:endParaRPr>
          </a:p>
          <a:p>
            <a:pPr indent="0" lvl="0" marL="0" rtl="0" algn="l">
              <a:lnSpc>
                <a:spcPct val="115000"/>
              </a:lnSpc>
              <a:spcBef>
                <a:spcPts val="1600"/>
              </a:spcBef>
              <a:spcAft>
                <a:spcPts val="1600"/>
              </a:spcAft>
              <a:buNone/>
            </a:pPr>
            <a:r>
              <a:t/>
            </a:r>
            <a:endParaRPr b="1" sz="12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